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a Hamah Alfidaa" panose="020B0604020202020204" charset="-78"/>
      <p:regular r:id="rId11"/>
    </p:embeddedFont>
    <p:embeddedFont>
      <p:font typeface="Tek Tall Arabic Bold" panose="020B0604020202020204" charset="-78"/>
      <p:regular r:id="rId12"/>
    </p:embeddedFont>
    <p:embeddedFont>
      <p:font typeface="Computer Says No" panose="020B0604020202020204" charset="0"/>
      <p:regular r:id="rId13"/>
    </p:embeddedFont>
    <p:embeddedFont>
      <p:font typeface="Poppins Light" panose="020B0604020202020204" charset="0"/>
      <p:regular r:id="rId14"/>
    </p:embeddedFont>
    <p:embeddedFont>
      <p:font typeface="Poppins Medium" panose="020B0604020202020204" charset="0"/>
      <p:regular r:id="rId15"/>
    </p:embeddedFont>
    <p:embeddedFont>
      <p:font typeface="TT Chocolates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oppins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22" autoAdjust="0"/>
    <p:restoredTop sz="94622" autoAdjust="0"/>
  </p:normalViewPr>
  <p:slideViewPr>
    <p:cSldViewPr>
      <p:cViewPr>
        <p:scale>
          <a:sx n="50" d="100"/>
          <a:sy n="50" d="100"/>
        </p:scale>
        <p:origin x="230" y="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3" Type="http://schemas.openxmlformats.org/officeDocument/2006/relationships/image" Target="../media/image12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14.svg"/><Relationship Id="rId9" Type="http://schemas.openxmlformats.org/officeDocument/2006/relationships/image" Target="../media/image19.sv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sv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35.svg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5.png"/><Relationship Id="rId5" Type="http://schemas.openxmlformats.org/officeDocument/2006/relationships/image" Target="../media/image11.png"/><Relationship Id="rId10" Type="http://schemas.openxmlformats.org/officeDocument/2006/relationships/image" Target="../media/image36.png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</p:sp>
      <p:sp>
        <p:nvSpPr>
          <p:cNvPr id="3" name="Freeform 3"/>
          <p:cNvSpPr/>
          <p:nvPr/>
        </p:nvSpPr>
        <p:spPr>
          <a:xfrm rot="4195132">
            <a:off x="-1502849" y="-2466871"/>
            <a:ext cx="26931805" cy="19128889"/>
          </a:xfrm>
          <a:custGeom>
            <a:avLst/>
            <a:gdLst/>
            <a:ahLst/>
            <a:cxnLst/>
            <a:rect l="l" t="t" r="r" b="b"/>
            <a:pathLst>
              <a:path w="26931805" h="19128889">
                <a:moveTo>
                  <a:pt x="0" y="0"/>
                </a:moveTo>
                <a:lnTo>
                  <a:pt x="26931805" y="0"/>
                </a:lnTo>
                <a:lnTo>
                  <a:pt x="26931805" y="19128889"/>
                </a:lnTo>
                <a:lnTo>
                  <a:pt x="0" y="1912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5229" y="702939"/>
            <a:ext cx="10558576" cy="277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99"/>
              </a:lnSpc>
            </a:pPr>
            <a:r>
              <a:rPr lang="en-US" sz="16142" spc="274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Instructions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15229" y="3643928"/>
            <a:ext cx="1220320" cy="1834185"/>
            <a:chOff x="0" y="0"/>
            <a:chExt cx="1627094" cy="2445580"/>
          </a:xfrm>
        </p:grpSpPr>
        <p:sp>
          <p:nvSpPr>
            <p:cNvPr id="6" name="Freeform 6"/>
            <p:cNvSpPr/>
            <p:nvPr/>
          </p:nvSpPr>
          <p:spPr>
            <a:xfrm rot="-5400000">
              <a:off x="-132438" y="465411"/>
              <a:ext cx="1891970" cy="1627094"/>
            </a:xfrm>
            <a:custGeom>
              <a:avLst/>
              <a:gdLst/>
              <a:ahLst/>
              <a:cxnLst/>
              <a:rect l="l" t="t" r="r" b="b"/>
              <a:pathLst>
                <a:path w="1891970" h="1627094">
                  <a:moveTo>
                    <a:pt x="0" y="0"/>
                  </a:moveTo>
                  <a:lnTo>
                    <a:pt x="1891970" y="0"/>
                  </a:lnTo>
                  <a:lnTo>
                    <a:pt x="1891970" y="1627094"/>
                  </a:lnTo>
                  <a:lnTo>
                    <a:pt x="0" y="162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-238125"/>
              <a:ext cx="1575464" cy="2683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18"/>
                </a:lnSpc>
              </a:pPr>
              <a:r>
                <a:rPr lang="en-US" sz="12084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5229" y="5649563"/>
            <a:ext cx="1220320" cy="1834185"/>
            <a:chOff x="0" y="0"/>
            <a:chExt cx="1627094" cy="2445580"/>
          </a:xfrm>
        </p:grpSpPr>
        <p:sp>
          <p:nvSpPr>
            <p:cNvPr id="9" name="Freeform 9"/>
            <p:cNvSpPr/>
            <p:nvPr/>
          </p:nvSpPr>
          <p:spPr>
            <a:xfrm rot="-5400000">
              <a:off x="-132438" y="465411"/>
              <a:ext cx="1891970" cy="1627094"/>
            </a:xfrm>
            <a:custGeom>
              <a:avLst/>
              <a:gdLst/>
              <a:ahLst/>
              <a:cxnLst/>
              <a:rect l="l" t="t" r="r" b="b"/>
              <a:pathLst>
                <a:path w="1891970" h="1627094">
                  <a:moveTo>
                    <a:pt x="0" y="0"/>
                  </a:moveTo>
                  <a:lnTo>
                    <a:pt x="1891970" y="0"/>
                  </a:lnTo>
                  <a:lnTo>
                    <a:pt x="1891970" y="1627094"/>
                  </a:lnTo>
                  <a:lnTo>
                    <a:pt x="0" y="162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-238125"/>
              <a:ext cx="1575464" cy="2683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18"/>
                </a:lnSpc>
              </a:pPr>
              <a:r>
                <a:rPr lang="en-US" sz="12084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0774" y="7730723"/>
            <a:ext cx="1220320" cy="1834185"/>
            <a:chOff x="0" y="0"/>
            <a:chExt cx="1627094" cy="2445580"/>
          </a:xfrm>
        </p:grpSpPr>
        <p:sp>
          <p:nvSpPr>
            <p:cNvPr id="12" name="Freeform 12"/>
            <p:cNvSpPr/>
            <p:nvPr/>
          </p:nvSpPr>
          <p:spPr>
            <a:xfrm rot="-5400000">
              <a:off x="-132438" y="465411"/>
              <a:ext cx="1891970" cy="1627094"/>
            </a:xfrm>
            <a:custGeom>
              <a:avLst/>
              <a:gdLst/>
              <a:ahLst/>
              <a:cxnLst/>
              <a:rect l="l" t="t" r="r" b="b"/>
              <a:pathLst>
                <a:path w="1891970" h="1627094">
                  <a:moveTo>
                    <a:pt x="0" y="0"/>
                  </a:moveTo>
                  <a:lnTo>
                    <a:pt x="1891970" y="0"/>
                  </a:lnTo>
                  <a:lnTo>
                    <a:pt x="1891970" y="1627094"/>
                  </a:lnTo>
                  <a:lnTo>
                    <a:pt x="0" y="162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-238125"/>
              <a:ext cx="1575464" cy="2683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18"/>
                </a:lnSpc>
              </a:pPr>
              <a:r>
                <a:rPr lang="en-US" sz="12084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83290" y="4239875"/>
            <a:ext cx="8011838" cy="93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466" spc="27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Fill out this template without adding extra slides to the presentation.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83290" y="5697188"/>
            <a:ext cx="8011838" cy="184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466" spc="27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Replace all the </a:t>
            </a:r>
            <a:r>
              <a:rPr lang="en-US" sz="3466" spc="27">
                <a:solidFill>
                  <a:srgbClr val="BF78FE"/>
                </a:solidFill>
                <a:latin typeface="TT Chocolates"/>
                <a:ea typeface="TT Chocolates"/>
                <a:cs typeface="TT Chocolates"/>
                <a:sym typeface="TT Chocolates"/>
              </a:rPr>
              <a:t>[Brackets]</a:t>
            </a:r>
            <a:r>
              <a:rPr lang="en-US" sz="3466" spc="27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with your specific information.</a:t>
            </a:r>
          </a:p>
          <a:p>
            <a:pPr algn="l">
              <a:lnSpc>
                <a:spcPts val="3640"/>
              </a:lnSpc>
            </a:pPr>
            <a:r>
              <a:rPr lang="en-US" sz="3466" spc="27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You are allowed to edit each page as needed.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83290" y="7965443"/>
            <a:ext cx="8011838" cy="185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466" spc="27" dirty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If you have any questions or need clarification, feel free to reach out through the Discord group or contact the administrator directly.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146181" y="2245766"/>
            <a:ext cx="6195778" cy="6068853"/>
          </a:xfrm>
          <a:custGeom>
            <a:avLst/>
            <a:gdLst/>
            <a:ahLst/>
            <a:cxnLst/>
            <a:rect l="l" t="t" r="r" b="b"/>
            <a:pathLst>
              <a:path w="6195778" h="6068853">
                <a:moveTo>
                  <a:pt x="0" y="0"/>
                </a:moveTo>
                <a:lnTo>
                  <a:pt x="6195778" y="0"/>
                </a:lnTo>
                <a:lnTo>
                  <a:pt x="6195778" y="6068853"/>
                </a:lnTo>
                <a:lnTo>
                  <a:pt x="0" y="6068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92" b="-1492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71285" y="7628880"/>
            <a:ext cx="8863232" cy="462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 b="1" dirty="0">
                <a:solidFill>
                  <a:schemeClr val="bg1"/>
                </a:solidFill>
                <a:latin typeface="Poppins Light"/>
                <a:ea typeface="Poppins Light"/>
                <a:cs typeface="Poppins Light"/>
                <a:sym typeface="Poppins Light"/>
              </a:rPr>
              <a:t>By</a:t>
            </a:r>
            <a:r>
              <a:rPr lang="en-US" sz="2714" dirty="0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714" b="1" dirty="0" smtClean="0">
                <a:solidFill>
                  <a:srgbClr val="FFFF00"/>
                </a:solidFill>
                <a:latin typeface="Poppins Bold"/>
                <a:ea typeface="Poppins Bold"/>
                <a:cs typeface="Poppins Bold"/>
                <a:sym typeface="Poppins Bold"/>
              </a:rPr>
              <a:t>TEAM </a:t>
            </a:r>
            <a:r>
              <a:rPr lang="en-US" sz="2714" b="1" dirty="0" smtClean="0">
                <a:solidFill>
                  <a:srgbClr val="FFFF00"/>
                </a:solidFill>
                <a:latin typeface="Poppins Bold"/>
                <a:ea typeface="Poppins Bold"/>
                <a:cs typeface="Poppins Bold"/>
                <a:sym typeface="Poppins Bold"/>
              </a:rPr>
              <a:t>CMAB (Contextual Multi-armed Bandit)</a:t>
            </a:r>
            <a:endParaRPr lang="en-US" sz="2714" b="1" dirty="0">
              <a:solidFill>
                <a:srgbClr val="FFFF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82482" y="4535079"/>
            <a:ext cx="8967119" cy="312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2"/>
              </a:lnSpc>
            </a:pPr>
            <a:r>
              <a:rPr lang="en-US" sz="10836" b="1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GROCLAKE AGENTATHON</a:t>
            </a:r>
          </a:p>
          <a:p>
            <a:pPr algn="ctr">
              <a:lnSpc>
                <a:spcPts val="4347"/>
              </a:lnSpc>
            </a:pPr>
            <a:endParaRPr lang="en-US" sz="10836" b="1" dirty="0">
              <a:solidFill>
                <a:schemeClr val="bg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  <a:p>
            <a:pPr algn="ctr">
              <a:lnSpc>
                <a:spcPts val="4300"/>
              </a:lnSpc>
            </a:pPr>
            <a:r>
              <a:rPr lang="en-US" sz="5973" b="1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(NEXT GENERATION </a:t>
            </a:r>
          </a:p>
          <a:p>
            <a:pPr algn="ctr">
              <a:lnSpc>
                <a:spcPts val="4300"/>
              </a:lnSpc>
            </a:pPr>
            <a:r>
              <a:rPr lang="en-US" sz="5973" b="1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AGENTIC APPS)</a:t>
            </a:r>
          </a:p>
          <a:p>
            <a:pPr algn="ctr">
              <a:lnSpc>
                <a:spcPts val="1470"/>
              </a:lnSpc>
            </a:pPr>
            <a:endParaRPr lang="en-US" sz="5973" b="1" dirty="0">
              <a:solidFill>
                <a:schemeClr val="bg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  <a:p>
            <a:pPr algn="ctr">
              <a:lnSpc>
                <a:spcPts val="1540"/>
              </a:lnSpc>
            </a:pPr>
            <a:endParaRPr lang="en-US" sz="5973" b="1" dirty="0">
              <a:solidFill>
                <a:schemeClr val="bg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50925" y="3372520"/>
            <a:ext cx="7103952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 b="1" dirty="0">
                <a:solidFill>
                  <a:schemeClr val="bg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ARTIFICIAL INTELLIGENCE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3161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68330" y="699123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327133" y="-251518"/>
            <a:ext cx="15158500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 dirty="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Meet the team</a:t>
            </a:r>
          </a:p>
        </p:txBody>
      </p:sp>
      <p:sp>
        <p:nvSpPr>
          <p:cNvPr id="22" name="Freeform 22"/>
          <p:cNvSpPr/>
          <p:nvPr/>
        </p:nvSpPr>
        <p:spPr>
          <a:xfrm>
            <a:off x="1517498" y="5885837"/>
            <a:ext cx="3437304" cy="656213"/>
          </a:xfrm>
          <a:custGeom>
            <a:avLst/>
            <a:gdLst/>
            <a:ahLst/>
            <a:cxnLst/>
            <a:rect l="l" t="t" r="r" b="b"/>
            <a:pathLst>
              <a:path w="3437304" h="656213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487018" y="5953347"/>
            <a:ext cx="2873829" cy="4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 dirty="0" smtClean="0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Sudhindra Pai</a:t>
            </a:r>
            <a:endParaRPr lang="en-US" sz="2492" b="1" spc="383" dirty="0">
              <a:solidFill>
                <a:srgbClr val="232E54"/>
              </a:solidFill>
              <a:latin typeface="Tek Tall Arabic Bold"/>
              <a:ea typeface="Tek Tall Arabic Bold"/>
              <a:cs typeface="Tek Tall Arabic Bold"/>
              <a:sym typeface="Tek Tall Arabic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671437" y="8347098"/>
            <a:ext cx="16945124" cy="238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1"/>
              </a:lnSpc>
            </a:pPr>
            <a:r>
              <a:rPr lang="en-US" sz="7286" dirty="0" smtClean="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Team CMAB (Contextual Multi-armed Bandit)</a:t>
            </a:r>
            <a:endParaRPr lang="en-US" sz="7286" dirty="0">
              <a:solidFill>
                <a:srgbClr val="FFFFFF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  <a:p>
            <a:pPr algn="ctr">
              <a:lnSpc>
                <a:spcPts val="9641"/>
              </a:lnSpc>
              <a:spcBef>
                <a:spcPct val="0"/>
              </a:spcBef>
            </a:pPr>
            <a:endParaRPr lang="en-US" sz="6886" dirty="0">
              <a:solidFill>
                <a:srgbClr val="FFFFFF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34" name="Freeform 34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40" name="Group 39"/>
          <p:cNvGrpSpPr/>
          <p:nvPr/>
        </p:nvGrpSpPr>
        <p:grpSpPr>
          <a:xfrm>
            <a:off x="1599372" y="2494623"/>
            <a:ext cx="3270941" cy="3270941"/>
            <a:chOff x="1544035" y="2487774"/>
            <a:chExt cx="3270941" cy="3270941"/>
          </a:xfrm>
        </p:grpSpPr>
        <p:grpSp>
          <p:nvGrpSpPr>
            <p:cNvPr id="39" name="Group 38"/>
            <p:cNvGrpSpPr/>
            <p:nvPr/>
          </p:nvGrpSpPr>
          <p:grpSpPr>
            <a:xfrm>
              <a:off x="1544035" y="2487774"/>
              <a:ext cx="3270941" cy="3270941"/>
              <a:chOff x="1544035" y="2487774"/>
              <a:chExt cx="3270941" cy="3270941"/>
            </a:xfrm>
          </p:grpSpPr>
          <p:grpSp>
            <p:nvGrpSpPr>
              <p:cNvPr id="9" name="Group 9"/>
              <p:cNvGrpSpPr>
                <a:grpSpLocks noChangeAspect="1"/>
              </p:cNvGrpSpPr>
              <p:nvPr/>
            </p:nvGrpSpPr>
            <p:grpSpPr>
              <a:xfrm>
                <a:off x="1544035" y="2487774"/>
                <a:ext cx="3270941" cy="3270941"/>
                <a:chOff x="0" y="0"/>
                <a:chExt cx="6350000" cy="6350000"/>
              </a:xfrm>
            </p:grpSpPr>
            <p:sp>
              <p:nvSpPr>
                <p:cNvPr id="10" name="Freeform 10"/>
                <p:cNvSpPr/>
                <p:nvPr/>
              </p:nvSpPr>
              <p:spPr>
                <a:xfrm>
                  <a:off x="102870" y="638810"/>
                  <a:ext cx="6149340" cy="561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9340" h="5613400">
                      <a:moveTo>
                        <a:pt x="6149340" y="5613400"/>
                      </a:moveTo>
                      <a:lnTo>
                        <a:pt x="0" y="5613400"/>
                      </a:lnTo>
                      <a:lnTo>
                        <a:pt x="0" y="0"/>
                      </a:lnTo>
                      <a:lnTo>
                        <a:pt x="6148070" y="0"/>
                      </a:lnTo>
                      <a:lnTo>
                        <a:pt x="6149340" y="5613400"/>
                      </a:lnTo>
                      <a:lnTo>
                        <a:pt x="6149340" y="5613400"/>
                      </a:lnTo>
                      <a:close/>
                    </a:path>
                  </a:pathLst>
                </a:custGeom>
                <a:blipFill>
                  <a:blip r:embed="rId11"/>
                  <a:stretch>
                    <a:fillRect t="-10887" b="-53536"/>
                  </a:stretch>
                </a:blipFill>
              </p:spPr>
            </p:sp>
            <p:sp>
              <p:nvSpPr>
                <p:cNvPr id="11" name="Freeform 11"/>
                <p:cNvSpPr/>
                <p:nvPr/>
              </p:nvSpPr>
              <p:spPr>
                <a:xfrm>
                  <a:off x="102870" y="105410"/>
                  <a:ext cx="6149340" cy="4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9340" h="431800">
                      <a:moveTo>
                        <a:pt x="6149340" y="431800"/>
                      </a:moveTo>
                      <a:lnTo>
                        <a:pt x="0" y="431800"/>
                      </a:lnTo>
                      <a:lnTo>
                        <a:pt x="0" y="0"/>
                      </a:lnTo>
                      <a:lnTo>
                        <a:pt x="6148070" y="0"/>
                      </a:lnTo>
                      <a:lnTo>
                        <a:pt x="6149340" y="431800"/>
                      </a:lnTo>
                      <a:lnTo>
                        <a:pt x="6149340" y="4318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  <p:sp>
              <p:nvSpPr>
                <p:cNvPr id="12" name="Freeform 12"/>
                <p:cNvSpPr/>
                <p:nvPr/>
              </p:nvSpPr>
              <p:spPr>
                <a:xfrm>
                  <a:off x="102870" y="105410"/>
                  <a:ext cx="431800" cy="43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00" h="431800">
                      <a:moveTo>
                        <a:pt x="431800" y="431800"/>
                      </a:moveTo>
                      <a:lnTo>
                        <a:pt x="0" y="431800"/>
                      </a:lnTo>
                      <a:lnTo>
                        <a:pt x="0" y="0"/>
                      </a:lnTo>
                      <a:lnTo>
                        <a:pt x="431800" y="0"/>
                      </a:lnTo>
                      <a:lnTo>
                        <a:pt x="431800" y="431800"/>
                      </a:lnTo>
                      <a:close/>
                    </a:path>
                  </a:pathLst>
                </a:custGeom>
                <a:solidFill>
                  <a:srgbClr val="E57EFF"/>
                </a:solidFill>
              </p:spPr>
            </p:sp>
            <p:sp>
              <p:nvSpPr>
                <p:cNvPr id="13" name="Freeform 13"/>
                <p:cNvSpPr/>
                <p:nvPr/>
              </p:nvSpPr>
              <p:spPr>
                <a:xfrm>
                  <a:off x="1270" y="3810"/>
                  <a:ext cx="6352540" cy="635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2540" h="6350000">
                      <a:moveTo>
                        <a:pt x="0" y="0"/>
                      </a:moveTo>
                      <a:lnTo>
                        <a:pt x="0" y="533400"/>
                      </a:lnTo>
                      <a:lnTo>
                        <a:pt x="0" y="635000"/>
                      </a:lnTo>
                      <a:lnTo>
                        <a:pt x="0" y="6350000"/>
                      </a:lnTo>
                      <a:lnTo>
                        <a:pt x="6352540" y="6350000"/>
                      </a:lnTo>
                      <a:lnTo>
                        <a:pt x="6352540" y="635000"/>
                      </a:lnTo>
                      <a:lnTo>
                        <a:pt x="6352540" y="533400"/>
                      </a:lnTo>
                      <a:lnTo>
                        <a:pt x="6352540" y="0"/>
                      </a:lnTo>
                      <a:lnTo>
                        <a:pt x="0" y="0"/>
                      </a:lnTo>
                      <a:close/>
                      <a:moveTo>
                        <a:pt x="101600" y="101600"/>
                      </a:moveTo>
                      <a:lnTo>
                        <a:pt x="533400" y="101600"/>
                      </a:lnTo>
                      <a:lnTo>
                        <a:pt x="533400" y="533400"/>
                      </a:lnTo>
                      <a:lnTo>
                        <a:pt x="101600" y="533400"/>
                      </a:lnTo>
                      <a:lnTo>
                        <a:pt x="101600" y="101600"/>
                      </a:lnTo>
                      <a:close/>
                      <a:moveTo>
                        <a:pt x="6249670" y="6248400"/>
                      </a:moveTo>
                      <a:lnTo>
                        <a:pt x="101600" y="6248400"/>
                      </a:lnTo>
                      <a:lnTo>
                        <a:pt x="101600" y="635000"/>
                      </a:lnTo>
                      <a:lnTo>
                        <a:pt x="635000" y="635000"/>
                      </a:lnTo>
                      <a:lnTo>
                        <a:pt x="6249670" y="635000"/>
                      </a:lnTo>
                      <a:lnTo>
                        <a:pt x="6249670" y="6248400"/>
                      </a:lnTo>
                      <a:lnTo>
                        <a:pt x="6249670" y="6248400"/>
                      </a:lnTo>
                      <a:lnTo>
                        <a:pt x="6249670" y="6248400"/>
                      </a:lnTo>
                      <a:close/>
                      <a:moveTo>
                        <a:pt x="6250940" y="533400"/>
                      </a:moveTo>
                      <a:lnTo>
                        <a:pt x="636270" y="533400"/>
                      </a:lnTo>
                      <a:lnTo>
                        <a:pt x="636270" y="101600"/>
                      </a:lnTo>
                      <a:lnTo>
                        <a:pt x="6250940" y="101600"/>
                      </a:lnTo>
                      <a:lnTo>
                        <a:pt x="6250940" y="533400"/>
                      </a:lnTo>
                      <a:close/>
                      <a:moveTo>
                        <a:pt x="373380" y="317500"/>
                      </a:moveTo>
                      <a:lnTo>
                        <a:pt x="472440" y="416560"/>
                      </a:lnTo>
                      <a:lnTo>
                        <a:pt x="417830" y="471170"/>
                      </a:lnTo>
                      <a:lnTo>
                        <a:pt x="317500" y="372110"/>
                      </a:lnTo>
                      <a:lnTo>
                        <a:pt x="218440" y="471170"/>
                      </a:lnTo>
                      <a:lnTo>
                        <a:pt x="163830" y="416560"/>
                      </a:lnTo>
                      <a:lnTo>
                        <a:pt x="262890" y="317500"/>
                      </a:lnTo>
                      <a:lnTo>
                        <a:pt x="163830" y="218440"/>
                      </a:lnTo>
                      <a:lnTo>
                        <a:pt x="218440" y="163830"/>
                      </a:lnTo>
                      <a:lnTo>
                        <a:pt x="317500" y="262890"/>
                      </a:lnTo>
                      <a:lnTo>
                        <a:pt x="416560" y="163830"/>
                      </a:lnTo>
                      <a:lnTo>
                        <a:pt x="472440" y="218440"/>
                      </a:lnTo>
                      <a:lnTo>
                        <a:pt x="373380" y="317500"/>
                      </a:lnTo>
                      <a:close/>
                    </a:path>
                  </a:pathLst>
                </a:custGeom>
                <a:solidFill>
                  <a:srgbClr val="001E70"/>
                </a:solidFill>
              </p:spPr>
            </p:sp>
          </p:grp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2243" y="2840640"/>
                <a:ext cx="3137553" cy="2879750"/>
              </a:xfrm>
              <a:prstGeom prst="rect">
                <a:avLst/>
              </a:prstGeom>
            </p:spPr>
          </p:pic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7436" y="2682042"/>
              <a:ext cx="3137553" cy="3014598"/>
            </a:xfrm>
            <a:prstGeom prst="rect">
              <a:avLst/>
            </a:prstGeom>
          </p:spPr>
        </p:pic>
      </p:grpSp>
      <p:sp>
        <p:nvSpPr>
          <p:cNvPr id="41" name="TextBox 16"/>
          <p:cNvSpPr txBox="1"/>
          <p:nvPr/>
        </p:nvSpPr>
        <p:spPr>
          <a:xfrm>
            <a:off x="5976113" y="2584660"/>
            <a:ext cx="8974205" cy="4154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000" spc="27" dirty="0" smtClean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Sudhindra Pai is an independent AI researcher and a computer science undergraduate at Delhi Technological University. He is presently working with the Aerial Robotics Team UAS-DTU in the esteemed DARPA Triage Challenge. </a:t>
            </a:r>
          </a:p>
          <a:p>
            <a:pPr algn="l">
              <a:lnSpc>
                <a:spcPts val="3640"/>
              </a:lnSpc>
            </a:pPr>
            <a:endParaRPr lang="en-US" sz="3000" spc="27" dirty="0" smtClean="0">
              <a:solidFill>
                <a:srgbClr val="FFFFFF"/>
              </a:solidFill>
              <a:latin typeface="TT Chocolates"/>
              <a:ea typeface="TT Chocolates"/>
              <a:cs typeface="TT Chocolates"/>
              <a:sym typeface="TT Chocolates"/>
            </a:endParaRPr>
          </a:p>
          <a:p>
            <a:pPr algn="l">
              <a:lnSpc>
                <a:spcPts val="3640"/>
              </a:lnSpc>
            </a:pPr>
            <a:r>
              <a:rPr lang="en-US" sz="3000" spc="27" dirty="0" smtClean="0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His interests include Vision Language Models, Universal Meta- Learning as well as Quantization methods.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74785" y="8699510"/>
            <a:ext cx="923555" cy="913000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84048" y="3189728"/>
            <a:ext cx="7828311" cy="680410"/>
            <a:chOff x="0" y="0"/>
            <a:chExt cx="2061777" cy="1792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777" cy="179203"/>
            </a:xfrm>
            <a:custGeom>
              <a:avLst/>
              <a:gdLst/>
              <a:ahLst/>
              <a:cxnLst/>
              <a:rect l="l" t="t" r="r" b="b"/>
              <a:pathLst>
                <a:path w="2061777" h="179203">
                  <a:moveTo>
                    <a:pt x="0" y="0"/>
                  </a:moveTo>
                  <a:lnTo>
                    <a:pt x="2061777" y="0"/>
                  </a:lnTo>
                  <a:lnTo>
                    <a:pt x="2061777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2061777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[THEME]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48635" y="1768530"/>
            <a:ext cx="8512282" cy="12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5"/>
              </a:lnSpc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THEME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4048" y="3978171"/>
            <a:ext cx="8105145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BF78FE"/>
                </a:solidFill>
                <a:latin typeface="Poppins Light"/>
                <a:ea typeface="Poppins Light"/>
                <a:cs typeface="Poppins Light"/>
                <a:sym typeface="Poppins Light"/>
              </a:rPr>
              <a:t>[ABOUT THE THEME]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84048" y="5670102"/>
            <a:ext cx="7828311" cy="680410"/>
            <a:chOff x="0" y="0"/>
            <a:chExt cx="2061777" cy="179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1777" cy="179203"/>
            </a:xfrm>
            <a:custGeom>
              <a:avLst/>
              <a:gdLst/>
              <a:ahLst/>
              <a:cxnLst/>
              <a:rect l="l" t="t" r="r" b="b"/>
              <a:pathLst>
                <a:path w="2061777" h="179203">
                  <a:moveTo>
                    <a:pt x="0" y="0"/>
                  </a:moveTo>
                  <a:lnTo>
                    <a:pt x="2061777" y="0"/>
                  </a:lnTo>
                  <a:lnTo>
                    <a:pt x="2061777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2061777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Reason for Choosing This Theme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84048" y="6458545"/>
            <a:ext cx="8105145" cy="221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BF78FE"/>
                </a:solidFill>
                <a:latin typeface="Poppins Light"/>
                <a:ea typeface="Poppins Light"/>
                <a:cs typeface="Poppins Light"/>
                <a:sym typeface="Poppins Light"/>
              </a:rPr>
              <a:t>[Provide a clear explanation of why you selected this theme.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BF78FE"/>
                </a:solidFill>
                <a:latin typeface="Poppins Light"/>
                <a:ea typeface="Poppins Light"/>
                <a:cs typeface="Poppins Light"/>
                <a:sym typeface="Poppins Light"/>
              </a:rPr>
              <a:t>Highlight what excites you about it and the specific aspects that inspire your interest.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BF78FE"/>
                </a:solidFill>
                <a:latin typeface="Poppins Light"/>
                <a:ea typeface="Poppins Light"/>
                <a:cs typeface="Poppins Light"/>
                <a:sym typeface="Poppins Light"/>
              </a:rPr>
              <a:t>Share your thoughts on how RAG (Retrieval-Augmented Generation) or agentic App could contribute to addressing challenges or advancing solutions within this theme.]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212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050E5D"/>
                </a:solidFill>
                <a:latin typeface="Poppins Light"/>
                <a:ea typeface="Poppins Light"/>
                <a:cs typeface="Poppins Light"/>
                <a:sym typeface="Poppins Light"/>
              </a:rPr>
              <a:t>[Describe the problem statement or how your solution addresses a specific issue. For example: "Challenges faced by doctors in rural India due to multilingual communication barriers."]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CONTEXT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02306"/>
            <a:ext cx="3037045" cy="212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050E5D"/>
                </a:solidFill>
                <a:latin typeface="Poppins Light"/>
                <a:ea typeface="Poppins Light"/>
                <a:cs typeface="Poppins Light"/>
                <a:sym typeface="Poppins Light"/>
              </a:rPr>
              <a:t>[Explain the solution or approach you propose. For example: "Developing a voice-based RAG application for patients in rural India, enabling them to ask medical questions in their local language."]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3021" y="6302306"/>
            <a:ext cx="3037045" cy="304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050E5D"/>
                </a:solidFill>
                <a:latin typeface="Poppins Light"/>
                <a:ea typeface="Poppins Light"/>
                <a:cs typeface="Poppins Light"/>
                <a:sym typeface="Poppins Light"/>
              </a:rPr>
              <a:t>[Provide relevant context or background that supports the problem and solution. For example: "Many rural communities in India face language barriers in accessing medical information, leading to miscommunication and delayed healthcare delivery."]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050E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-9525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6862" y="2475264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GROCLAKE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720" y="3705710"/>
            <a:ext cx="6920791" cy="7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[EXPLAIN YOUR UNDERSTANDING ABOUT GROCLAKE TOOLS]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78768" y="6036768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78720" y="6493968"/>
            <a:ext cx="7790184" cy="46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2633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APPROACH TOWARDS USING GROCLAKE TOOLS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8772" y="7185120"/>
            <a:ext cx="11005158" cy="37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[EXPLAIN ABOUT YOUR APPORACH USING GROCLAKE TOOLS.]</a:t>
            </a:r>
          </a:p>
        </p:txBody>
      </p:sp>
      <p:sp>
        <p:nvSpPr>
          <p:cNvPr id="8" name="Freeform 8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07804" y="1327522"/>
            <a:ext cx="9610678" cy="211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3"/>
              </a:lnSpc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INTEGRATION WITH </a:t>
            </a:r>
          </a:p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GROCLAKE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32252" y="5959424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[THEME] BASED RAG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9653071" y="5959424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DEVELOPMENT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4334" y="5959424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[GROCLAKE TOOLS]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2095597" y="5959424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[THEME]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13973272" y="3282963"/>
            <a:ext cx="1689859" cy="2476851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1"/>
                </a:lnTo>
                <a:lnTo>
                  <a:pt x="1689859" y="2476851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QUESTION AND SUGGESTION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42828" y="3784357"/>
            <a:ext cx="10469841" cy="89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[YOU CAN ADD ANY QUESTIONS YOU HAVE FOR GROCLAKE TEAM WE WILL TRY TO ANSWER THEM TO OUR BEST AND APPRICIATE YOUR EFFORT.]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2828" y="6193228"/>
            <a:ext cx="10469841" cy="89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[YOU CAN ADD ANY SUGGESTION AND WE WOULD LOVE TO DISCUSS ABOUT THAT MORE WITH YOU.] 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323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6323118" y="95966"/>
            <a:ext cx="1689859" cy="2476851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1"/>
                </a:lnTo>
                <a:lnTo>
                  <a:pt x="1689859" y="2476851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67165" y="8114636"/>
            <a:ext cx="2204284" cy="1686217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768142" y="3932617"/>
            <a:ext cx="2055418" cy="2048130"/>
          </a:xfrm>
          <a:custGeom>
            <a:avLst/>
            <a:gdLst/>
            <a:ahLst/>
            <a:cxnLst/>
            <a:rect l="l" t="t" r="r" b="b"/>
            <a:pathLst>
              <a:path w="2055418" h="2048130">
                <a:moveTo>
                  <a:pt x="0" y="0"/>
                </a:moveTo>
                <a:lnTo>
                  <a:pt x="2055419" y="0"/>
                </a:lnTo>
                <a:lnTo>
                  <a:pt x="2055419" y="2048129"/>
                </a:lnTo>
                <a:lnTo>
                  <a:pt x="0" y="20481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16130" y="526037"/>
            <a:ext cx="2392360" cy="1915451"/>
          </a:xfrm>
          <a:custGeom>
            <a:avLst/>
            <a:gdLst/>
            <a:ahLst/>
            <a:cxnLst/>
            <a:rect l="l" t="t" r="r" b="b"/>
            <a:pathLst>
              <a:path w="2392360" h="1915451">
                <a:moveTo>
                  <a:pt x="0" y="0"/>
                </a:moveTo>
                <a:lnTo>
                  <a:pt x="2392360" y="0"/>
                </a:lnTo>
                <a:lnTo>
                  <a:pt x="2392360" y="1915452"/>
                </a:lnTo>
                <a:lnTo>
                  <a:pt x="0" y="1915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107492" y="709529"/>
            <a:ext cx="1740229" cy="1863288"/>
          </a:xfrm>
          <a:custGeom>
            <a:avLst/>
            <a:gdLst/>
            <a:ahLst/>
            <a:cxnLst/>
            <a:rect l="l" t="t" r="r" b="b"/>
            <a:pathLst>
              <a:path w="1740229" h="1863288">
                <a:moveTo>
                  <a:pt x="0" y="0"/>
                </a:moveTo>
                <a:lnTo>
                  <a:pt x="1740229" y="0"/>
                </a:lnTo>
                <a:lnTo>
                  <a:pt x="1740229" y="1863288"/>
                </a:lnTo>
                <a:lnTo>
                  <a:pt x="0" y="1863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836650" y="6056525"/>
            <a:ext cx="1216746" cy="1023366"/>
          </a:xfrm>
          <a:custGeom>
            <a:avLst/>
            <a:gdLst/>
            <a:ahLst/>
            <a:cxnLst/>
            <a:rect l="l" t="t" r="r" b="b"/>
            <a:pathLst>
              <a:path w="1216746" h="1023366">
                <a:moveTo>
                  <a:pt x="0" y="0"/>
                </a:moveTo>
                <a:lnTo>
                  <a:pt x="1216746" y="0"/>
                </a:lnTo>
                <a:lnTo>
                  <a:pt x="1216746" y="1023366"/>
                </a:lnTo>
                <a:lnTo>
                  <a:pt x="0" y="1023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802444" y="5143500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408</Words>
  <Application>Microsoft Office PowerPoint</Application>
  <PresentationFormat>Custom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Ara Hamah Alfidaa</vt:lpstr>
      <vt:lpstr>Tek Tall Arabic Bold</vt:lpstr>
      <vt:lpstr>Computer Says No</vt:lpstr>
      <vt:lpstr>Poppins Light</vt:lpstr>
      <vt:lpstr>Arial</vt:lpstr>
      <vt:lpstr>Poppins Medium</vt:lpstr>
      <vt:lpstr>TT Chocolates</vt:lpstr>
      <vt:lpstr>Calibri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Microsoft account</cp:lastModifiedBy>
  <cp:revision>7</cp:revision>
  <dcterms:created xsi:type="dcterms:W3CDTF">2006-08-16T00:00:00Z</dcterms:created>
  <dcterms:modified xsi:type="dcterms:W3CDTF">2024-11-25T11:56:22Z</dcterms:modified>
  <dc:identifier>DAGWouBceWY</dc:identifier>
</cp:coreProperties>
</file>